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6"/>
  </p:notesMasterIdLst>
  <p:sldIdLst>
    <p:sldId id="256" r:id="rId2"/>
    <p:sldId id="260" r:id="rId3"/>
    <p:sldId id="262" r:id="rId4"/>
    <p:sldId id="263" r:id="rId5"/>
    <p:sldId id="264" r:id="rId6"/>
    <p:sldId id="266" r:id="rId7"/>
    <p:sldId id="281" r:id="rId8"/>
    <p:sldId id="280" r:id="rId9"/>
    <p:sldId id="265" r:id="rId10"/>
    <p:sldId id="269" r:id="rId11"/>
    <p:sldId id="278" r:id="rId12"/>
    <p:sldId id="279" r:id="rId13"/>
    <p:sldId id="274" r:id="rId14"/>
    <p:sldId id="277" r:id="rId15"/>
  </p:sldIdLst>
  <p:sldSz cx="12192000" cy="6858000"/>
  <p:notesSz cx="6858000" cy="9144000"/>
  <p:embeddedFontLst>
    <p:embeddedFont>
      <p:font typeface="Barlow Condensed" panose="00000506000000000000" pitchFamily="2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-52"/>
      <p:regular r:id="rId21"/>
      <p:bold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2" autoAdjust="0"/>
    <p:restoredTop sz="82205" autoAdjust="0"/>
  </p:normalViewPr>
  <p:slideViewPr>
    <p:cSldViewPr snapToGrid="0">
      <p:cViewPr varScale="1">
        <p:scale>
          <a:sx n="63" d="100"/>
          <a:sy n="63" d="100"/>
        </p:scale>
        <p:origin x="1253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5a5c374d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5a5c374d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Обратите внимание, что вы можете услышать мое мнение:&lt;</a:t>
            </a:r>
            <a:r>
              <a:rPr lang="ru-RU" dirty="0" err="1"/>
              <a:t>br</a:t>
            </a:r>
            <a:r>
              <a:rPr lang="ru-RU" dirty="0"/>
              <a:t>/&gt;&lt;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strong</a:t>
            </a:r>
            <a:r>
              <a:rPr lang="ru-RU" dirty="0"/>
              <a:t>&gt;Политика уровня:&lt;/</a:t>
            </a:r>
            <a:r>
              <a:rPr lang="ru-RU" dirty="0" err="1"/>
              <a:t>strong</a:t>
            </a:r>
            <a:r>
              <a:rPr lang="ru-RU" dirty="0"/>
              <a:t>&gt; Нет необходимости в соседней двери. Запись производится после 1-го времени, после этого посетите без уровня, если вы не достигли уровня:&lt;/</a:t>
            </a:r>
            <a:r>
              <a:rPr lang="ru-RU" dirty="0" err="1"/>
              <a:t>strong</a:t>
            </a:r>
            <a:r>
              <a:rPr lang="ru-RU" dirty="0"/>
              <a:t>&gt; Хотя за отмену уровня оплаты Если не будет предупреждения, минимальный объем защиты будет уменьшен на 3 часа для планирования. самолет. Эта Вежливость помогает нам подняться в наши места и эффективно обслуживать других гостей 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strong</a:t>
            </a:r>
            <a:r>
              <a:rPr lang="ru-RU" dirty="0"/>
              <a:t>&gt; а: &lt;/</a:t>
            </a:r>
            <a:r>
              <a:rPr lang="ru-RU" dirty="0" err="1"/>
              <a:t>strong</a:t>
            </a:r>
            <a:r>
              <a:rPr lang="ru-RU" dirty="0"/>
              <a:t>&gt; Повторное </a:t>
            </a:r>
            <a:r>
              <a:rPr lang="ru-RU" dirty="0" err="1"/>
              <a:t>неявление</a:t>
            </a:r>
            <a:r>
              <a:rPr lang="ru-RU" dirty="0"/>
              <a:t> при регистрации </a:t>
            </a:r>
            <a:r>
              <a:rPr lang="ru-RU" dirty="0" err="1"/>
              <a:t>пез</a:t>
            </a:r>
            <a:r>
              <a:rPr lang="ru-RU" dirty="0"/>
              <a:t> предварительной заявки на латы будущего уровня &lt; </a:t>
            </a:r>
            <a:r>
              <a:rPr lang="ru-RU" dirty="0" err="1"/>
              <a:t>br</a:t>
            </a:r>
            <a:r>
              <a:rPr lang="ru-RU" dirty="0"/>
              <a:t>/&gt;&lt;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strong</a:t>
            </a:r>
            <a:r>
              <a:rPr lang="ru-RU" dirty="0"/>
              <a:t>&gt;Использование данных и конфиденциальность:&lt;/</a:t>
            </a:r>
            <a:r>
              <a:rPr lang="ru-RU" dirty="0" err="1"/>
              <a:t>strong</a:t>
            </a:r>
            <a:r>
              <a:rPr lang="ru-RU" dirty="0"/>
              <a:t>&gt; , будут использоваться объекты. Можно контролировать бронирование и доставку услуги. Вы будете проинформированы о вашей конфиденциальности и безопасности. &lt;</a:t>
            </a:r>
            <a:r>
              <a:rPr lang="ru-RU" dirty="0" err="1"/>
              <a:t>br</a:t>
            </a:r>
            <a:r>
              <a:rPr lang="ru-RU" dirty="0"/>
              <a:t>/&gt;&lt;</a:t>
            </a:r>
            <a:r>
              <a:rPr lang="ru-RU" dirty="0" err="1"/>
              <a:t>br</a:t>
            </a:r>
            <a:r>
              <a:rPr lang="ru-RU" dirty="0"/>
              <a:t>/&gt; Примечание: </a:t>
            </a:r>
            <a:r>
              <a:rPr lang="ru-RU" dirty="0" err="1"/>
              <a:t>ерянные</a:t>
            </a:r>
            <a:r>
              <a:rPr lang="ru-RU" dirty="0"/>
              <a:t> или украденные на территории заведения.&lt; </a:t>
            </a:r>
            <a:r>
              <a:rPr lang="ru-RU" dirty="0" err="1"/>
              <a:t>br</a:t>
            </a:r>
            <a:r>
              <a:rPr lang="ru-RU" dirty="0"/>
              <a:t>/&gt;&lt;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strong</a:t>
            </a:r>
            <a:r>
              <a:rPr lang="ru-RU" dirty="0"/>
              <a:t>&gt;Условия изменения:&lt;/</a:t>
            </a:r>
            <a:r>
              <a:rPr lang="ru-RU" dirty="0" err="1"/>
              <a:t>strong</a:t>
            </a:r>
            <a:r>
              <a:rPr lang="ru-RU" dirty="0"/>
              <a:t>&gt; Ресторан заблокирован по своему праву. изменять Нет никакого влияния и никакого предсказания. Текущий голос в настоящее время отправляется на веб-сайт.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5a5c374d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5a5c374d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42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5a5c374d8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5a5c374d8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2"/>
                </a:solidFill>
                <a:latin typeface="PT Sans Narrow"/>
                <a:sym typeface="PT Sans Narrow"/>
              </a:rPr>
              <a:t>Предложенная система онлайн-бронирования предназначена для того, чтобы стать ключевым инструментом в руках рестораторов, позволяя им улучшить операционную эффективность и уровень обслуживания. Внедрение этой системы поможет ресторанам не только повысить удовлетворенность клиентов, но и значительно усилить их конкурентные позиции в условиях быстро меняющегося рынка.</a:t>
            </a:r>
            <a:endParaRPr lang="en-US" sz="11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28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 sz="1400" dirty="0"/>
              <a:t>	</a:t>
            </a:r>
            <a:r>
              <a:rPr lang="ru-RU" sz="1400" dirty="0"/>
              <a:t>Текущие ограничения и неудобства бронирования</a:t>
            </a:r>
            <a:endParaRPr lang="fr-FR" sz="1400" dirty="0"/>
          </a:p>
          <a:p>
            <a:pPr marL="0" indent="0">
              <a:lnSpc>
                <a:spcPct val="250000"/>
              </a:lnSpc>
              <a:buNone/>
            </a:pPr>
            <a:endParaRPr lang="ru-RU" sz="1400" dirty="0"/>
          </a:p>
          <a:p>
            <a:pPr>
              <a:lnSpc>
                <a:spcPct val="250000"/>
              </a:lnSpc>
            </a:pPr>
            <a:r>
              <a:rPr lang="ru-RU" sz="1100" b="1" dirty="0"/>
              <a:t>Время ожидания</a:t>
            </a:r>
            <a:r>
              <a:rPr lang="ru-RU" sz="1100" dirty="0"/>
              <a:t>: Клиенты часто сталкиваются с длительными ожиданиями при попытке забронировать столик по телефону, особенно в пиковые часы. </a:t>
            </a:r>
            <a:endParaRPr lang="fr-FR" sz="1100" dirty="0"/>
          </a:p>
          <a:p>
            <a:pPr>
              <a:lnSpc>
                <a:spcPct val="250000"/>
              </a:lnSpc>
            </a:pPr>
            <a:endParaRPr lang="fr-FR" sz="1100" dirty="0"/>
          </a:p>
          <a:p>
            <a:pPr>
              <a:lnSpc>
                <a:spcPct val="250000"/>
              </a:lnSpc>
            </a:pPr>
            <a:r>
              <a:rPr lang="ru-RU" sz="1100" b="1" dirty="0"/>
              <a:t>Ошибки в бронировании: </a:t>
            </a:r>
            <a:r>
              <a:rPr lang="ru-RU" sz="1100" dirty="0"/>
              <a:t>Ручное управление бронированиями подвержено ошибкам, таким как двойное бронирование или неправильное резервирование времени. </a:t>
            </a:r>
            <a:endParaRPr lang="fr-FR" sz="1100" dirty="0"/>
          </a:p>
          <a:p>
            <a:pPr>
              <a:lnSpc>
                <a:spcPct val="250000"/>
              </a:lnSpc>
            </a:pPr>
            <a:endParaRPr lang="fr-FR" sz="1100" dirty="0"/>
          </a:p>
          <a:p>
            <a:pPr>
              <a:lnSpc>
                <a:spcPct val="250000"/>
              </a:lnSpc>
            </a:pPr>
            <a:r>
              <a:rPr lang="ru-RU" sz="1200" b="1" dirty="0"/>
              <a:t>Ограниченный доступ к информации: </a:t>
            </a:r>
            <a:r>
              <a:rPr lang="ru-RU" sz="1100" dirty="0"/>
              <a:t>Клиенты часто не имеют возможности увидеть доступные временные слоты или информацию о лучших предложениях без непосредственного общения с персоналом. Ограниченный доступ к информации</a:t>
            </a:r>
            <a:endParaRPr lang="fr-FR" sz="1100" dirty="0"/>
          </a:p>
          <a:p>
            <a:pPr>
              <a:lnSpc>
                <a:spcPct val="250000"/>
              </a:lnSpc>
            </a:pPr>
            <a:endParaRPr lang="ru-RU" sz="1100" dirty="0"/>
          </a:p>
          <a:p>
            <a:pPr>
              <a:lnSpc>
                <a:spcPct val="250000"/>
              </a:lnSpc>
            </a:pPr>
            <a:r>
              <a:rPr lang="ru-RU" sz="1200" b="1" dirty="0"/>
              <a:t>Негативные отзывы: </a:t>
            </a:r>
            <a:r>
              <a:rPr lang="ru-RU" sz="1100" dirty="0"/>
              <a:t>Ошибки в бронировании и сложности в изменении брони могут вызывать разочарование клиентов и приводить к негативным отзывам в интернете, что влияет на репутацию ресторана</a:t>
            </a:r>
            <a:r>
              <a:rPr lang="fr-FR" sz="1100" dirty="0"/>
              <a:t>.</a:t>
            </a:r>
          </a:p>
          <a:p>
            <a:pPr>
              <a:lnSpc>
                <a:spcPct val="250000"/>
              </a:lnSpc>
            </a:pPr>
            <a:endParaRPr lang="fr-FR" sz="1100" dirty="0"/>
          </a:p>
          <a:p>
            <a:pPr algn="just">
              <a:lnSpc>
                <a:spcPct val="250000"/>
              </a:lnSpc>
            </a:pPr>
            <a:r>
              <a:rPr lang="ru-RU" sz="1200" b="1" dirty="0"/>
              <a:t>Снижение лояльности: </a:t>
            </a:r>
            <a:r>
              <a:rPr lang="ru-RU" sz="1100" dirty="0"/>
              <a:t>Клиенты, столкнувшиеся с проблемами при бронировании, меньше склонны вернуться, что снижает общую лояльность и повторные посещения.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Рестораны среднего и высокого класса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ru-RU" sz="1100" dirty="0"/>
              <a:t>Определение аудитории: Эти рестораны стремятся предоставить высококачественный сервис и исключительные кулинарные впечатления, что делает их идеальными кандидатами для внедрения продвинутых технологий бронирования.</a:t>
            </a:r>
            <a:endParaRPr lang="fr-FR" sz="1100" dirty="0"/>
          </a:p>
          <a:p>
            <a:pPr marL="457200" indent="-457200">
              <a:buFont typeface="+mj-lt"/>
              <a:buAutoNum type="arabicPeriod"/>
            </a:pPr>
            <a:endParaRPr lang="fr-FR" sz="1100" dirty="0"/>
          </a:p>
          <a:p>
            <a:pPr marL="457200" indent="-457200">
              <a:buFont typeface="+mj-lt"/>
              <a:buAutoNum type="arabicPeriod"/>
            </a:pPr>
            <a:r>
              <a:rPr lang="ru-RU" sz="1100" dirty="0"/>
              <a:t>Повышение конкуренто</a:t>
            </a:r>
            <a:r>
              <a:rPr lang="fr-FR" sz="1100" dirty="0"/>
              <a:t> </a:t>
            </a:r>
            <a:r>
              <a:rPr lang="ru-RU" sz="1100" dirty="0"/>
              <a:t>способности: В условиях высокой конкуренции на рынке, инновационные решения в области бронирования могут значительно повысить привлекательность ресторана для клиентов.</a:t>
            </a:r>
            <a:endParaRPr lang="fr-FR" sz="1100" dirty="0"/>
          </a:p>
          <a:p>
            <a:pPr marL="457200" indent="-457200">
              <a:buFont typeface="+mj-lt"/>
              <a:buAutoNum type="arabicPeriod"/>
            </a:pPr>
            <a:endParaRPr lang="fr-FR" sz="1100" dirty="0"/>
          </a:p>
          <a:p>
            <a:pPr marL="457200" indent="-457200">
              <a:buFont typeface="+mj-lt"/>
              <a:buAutoNum type="arabicPeriod"/>
            </a:pPr>
            <a:endParaRPr lang="fr-FR" sz="1100" dirty="0"/>
          </a:p>
          <a:p>
            <a:pPr marL="0" indent="0">
              <a:buNone/>
            </a:pPr>
            <a:endParaRPr lang="fr-FR" sz="1100" dirty="0"/>
          </a:p>
          <a:p>
            <a:r>
              <a:rPr lang="ru-RU" dirty="0"/>
              <a:t>Технологически осведомленные клиенты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ru-RU" sz="1100" dirty="0"/>
              <a:t>Характеристики</a:t>
            </a:r>
            <a:r>
              <a:rPr lang="fr-FR" sz="1100" dirty="0"/>
              <a:t> : </a:t>
            </a:r>
            <a:r>
              <a:rPr lang="ru-RU" sz="1100" dirty="0"/>
              <a:t>Эта категория клиентов активно использует цифровые технологии в повседневной жизни и предпочитает удобство онлайн-услуг. </a:t>
            </a:r>
            <a:endParaRPr lang="fr-FR" sz="1100" dirty="0"/>
          </a:p>
          <a:p>
            <a:pPr marL="457200" indent="-457200">
              <a:buFont typeface="+mj-lt"/>
              <a:buAutoNum type="arabicPeriod"/>
            </a:pPr>
            <a:endParaRPr lang="fr-FR" sz="1100" dirty="0"/>
          </a:p>
          <a:p>
            <a:pPr marL="457200" indent="-457200">
              <a:buFont typeface="+mj-lt"/>
              <a:buAutoNum type="arabicPeriod"/>
            </a:pPr>
            <a:r>
              <a:rPr lang="ru-RU" sz="1100" dirty="0"/>
              <a:t>Ожидания: Они ожидают быстроты, гибкости и доступности услуг, включая возможность легко бронировать столики через интернет на основе реальной доступности.</a:t>
            </a:r>
            <a:endParaRPr lang="fr-FR" sz="1100" dirty="0"/>
          </a:p>
          <a:p>
            <a:endParaRPr lang="fr-FR" sz="1100" dirty="0"/>
          </a:p>
          <a:p>
            <a:endParaRPr lang="fr-FR" dirty="0"/>
          </a:p>
          <a:p>
            <a:pPr marL="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a5c374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a5c374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Бронирование без предоплаты: </a:t>
            </a:r>
            <a:r>
              <a:rPr lang="ru-RU" dirty="0"/>
              <a:t>Удаление требования предоплаты при бронировании столов делает процесс более доступным и привлекательным для широкой аудитории. Это уменьшает риски для клиентов, связанные с потерей средств при изменении планов.</a:t>
            </a:r>
          </a:p>
          <a:p>
            <a:endParaRPr lang="ru-RU" dirty="0"/>
          </a:p>
          <a:p>
            <a:r>
              <a:rPr lang="ru-RU" sz="1100" b="1" dirty="0"/>
              <a:t>Увеличение бронирований: </a:t>
            </a:r>
            <a:r>
              <a:rPr lang="ru-RU" dirty="0"/>
              <a:t>Порог входа для бронирования стола снижается, что может </a:t>
            </a:r>
            <a:r>
              <a:rPr lang="ru-RU" dirty="0">
                <a:solidFill>
                  <a:srgbClr val="FF0000"/>
                </a:solidFill>
              </a:rPr>
              <a:t>привести к увеличению числа онлайн-бронирований и, соответственно, общей посещаемости ресторана.</a:t>
            </a:r>
          </a:p>
          <a:p>
            <a:endParaRPr lang="ru-RU" dirty="0"/>
          </a:p>
          <a:p>
            <a:r>
              <a:rPr lang="ru-RU" sz="1100" b="1" dirty="0"/>
              <a:t>Интуитивно понятный интерфейс: </a:t>
            </a:r>
            <a:r>
              <a:rPr lang="ru-RU" dirty="0"/>
              <a:t>Простой и четкий пользовательский интерфейс обеспечивает легкость использования системы, делая процесс бронирования приятным и непринужденным.</a:t>
            </a:r>
          </a:p>
          <a:p>
            <a:endParaRPr lang="ru-RU" dirty="0"/>
          </a:p>
          <a:p>
            <a:r>
              <a:rPr lang="ru-RU" sz="1100" b="1" dirty="0"/>
              <a:t>Мгновенное подтверждение: </a:t>
            </a:r>
            <a:r>
              <a:rPr lang="ru-RU" dirty="0"/>
              <a:t>Клиенты получают мгновенное подтверждение своего бронирования через email или SMS, что устраняет неопределенность и повышает доверие к сервису.</a:t>
            </a:r>
          </a:p>
          <a:p>
            <a:endParaRPr lang="ru-RU" dirty="0"/>
          </a:p>
          <a:p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Безопасность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: Spring Security с JWT (JSON Web Tokens) для аутентификации. Используемая версия JWT — 0.12.5.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QR code </a:t>
            </a:r>
            <a:r>
              <a:rPr lang="fr-FR" b="1" dirty="0" err="1"/>
              <a:t>documentaion</a:t>
            </a:r>
            <a:r>
              <a:rPr lang="fr-FR" b="1" dirty="0"/>
              <a:t> </a:t>
            </a:r>
            <a:r>
              <a:rPr lang="fr-FR" b="1" dirty="0" err="1"/>
              <a:t>Swagger</a:t>
            </a:r>
            <a:r>
              <a:rPr lang="fr-FR" b="1" dirty="0"/>
              <a:t> for the backend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• Обоснование выбора</a:t>
            </a:r>
            <a:r>
              <a:rPr lang="fr-FR" b="1" dirty="0"/>
              <a:t> : </a:t>
            </a:r>
            <a:r>
              <a:rPr lang="ru-RU" dirty="0"/>
              <a:t>Эти технологии выбраны за их гибкость, масштабируемость и широкое сообщество поддержки,чтоускоряет разработку и облегчает интеграцию новых функций.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прецедентов (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Case 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— это визуальное представление функциональных требований к системе, которое показывает взаимодействия между пользователями (актерами) и системой, для описания, как различные пользователи могут использовать систему для достижения конкретных целей.</a:t>
            </a:r>
            <a:endParaRPr lang="fr-FR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прецедентов (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Case 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— это визуальное представление функциональных требований к системе, которое показывает взаимодействия между пользователями (актерами) и системой, для описания, как различные пользователи могут использовать систему для достижения конкретных целей.</a:t>
            </a:r>
            <a:endParaRPr lang="fr-FR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234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прецедентов (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Case 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— это визуальное представление функциональных требований к системе, которое показывает взаимодействия между пользователями (актерами) и системой, для описания, как различные пользователи могут использовать систему для достижения конкретных целей.</a:t>
            </a:r>
            <a:endParaRPr lang="fr-FR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555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a5c374d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a5c374d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</a:t>
            </a:r>
            <a:endParaRPr lang="fr-FR" sz="1100" b="1" dirty="0"/>
          </a:p>
          <a:p>
            <a:pPr marL="0" indent="0">
              <a:buNone/>
            </a:pPr>
            <a:r>
              <a:rPr lang="ru-RU" sz="1100" b="1" dirty="0"/>
              <a:t>Преимущества нашей системы</a:t>
            </a:r>
            <a:endParaRPr lang="fr-FR" sz="1100" b="1" dirty="0"/>
          </a:p>
          <a:p>
            <a:r>
              <a:rPr lang="ru-RU" sz="1100" dirty="0"/>
              <a:t>Бронирование без предоплаты: Наша система позволяет пользователям бронировать стол без финансовых обязательств на стадии бронирования, что снижает порог входа и делает процесс более доступным.</a:t>
            </a:r>
          </a:p>
          <a:p>
            <a:endParaRPr lang="ru-RU" sz="1100" dirty="0"/>
          </a:p>
          <a:p>
            <a:r>
              <a:rPr lang="ru-RU" sz="1100" dirty="0"/>
              <a:t>Гибкость изменений и отмены: Пользователи могут легко изменять или отменять бронирование без штрафов или потери предоплаты, что добавляет удобства и улучшает пользовательский опыт.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5967050" y="964725"/>
            <a:ext cx="6225300" cy="58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80524" y="2533550"/>
            <a:ext cx="5562300" cy="273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80524" y="5150800"/>
            <a:ext cx="6838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911650" y="423365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3042950" y="4255125"/>
            <a:ext cx="9135000" cy="26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flipH="1">
            <a:off x="11901725" y="4255125"/>
            <a:ext cx="290400" cy="26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390629" y="515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390629" y="2608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4010750" y="-31825"/>
            <a:ext cx="8181300" cy="34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4983125" y="6108675"/>
            <a:ext cx="7209000" cy="7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9575" y="964675"/>
            <a:ext cx="2091600" cy="58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0" y="423360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650375" y="669575"/>
            <a:ext cx="9126300" cy="162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650375" y="2756947"/>
            <a:ext cx="9126300" cy="341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 flipH="1">
            <a:off x="9500" y="-125"/>
            <a:ext cx="18537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339175" y="611700"/>
            <a:ext cx="852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2339175" y="2296325"/>
            <a:ext cx="4430400" cy="379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7346294" y="2296325"/>
            <a:ext cx="4430400" cy="379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0" y="4233600"/>
            <a:ext cx="290400" cy="262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01725" y="-125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2064575" y="-31925"/>
            <a:ext cx="10118100" cy="13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1901725" y="-31859"/>
            <a:ext cx="290400" cy="138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01425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582674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8363939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5469291"/>
            <a:ext cx="290400" cy="13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1901725" y="-31834"/>
            <a:ext cx="290400" cy="387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2895791"/>
            <a:ext cx="290400" cy="39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14175" y="3083500"/>
            <a:ext cx="9135000" cy="383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147879" y="753350"/>
            <a:ext cx="65988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1147879" y="1865350"/>
            <a:ext cx="6598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3083500"/>
            <a:ext cx="290400" cy="383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489425" y="3306775"/>
            <a:ext cx="7964100" cy="1956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5967050" y="-75"/>
            <a:ext cx="622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1911650" y="423365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2830475" y="1123500"/>
            <a:ext cx="7322700" cy="473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●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lvl="1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○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371600" lvl="2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■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1828800" lvl="3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●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286000" lvl="4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○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L="2743200" lvl="5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■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L="3200400" lvl="6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●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L="3657600" lvl="7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○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L="4114800" lvl="8" indent="-4191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3000"/>
              <a:buFont typeface="PT Sans Narrow"/>
              <a:buChar char="■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2CB590-C842-3B09-25CF-7A58DB94D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61" y="4929312"/>
            <a:ext cx="1274144" cy="965976"/>
          </a:xfrm>
          <a:prstGeom prst="rect">
            <a:avLst/>
          </a:prstGeom>
        </p:spPr>
      </p:pic>
      <p:sp>
        <p:nvSpPr>
          <p:cNvPr id="127" name="Google Shape;127;p17"/>
          <p:cNvSpPr txBox="1">
            <a:spLocks noGrp="1"/>
          </p:cNvSpPr>
          <p:nvPr>
            <p:ph type="ctrTitle"/>
          </p:nvPr>
        </p:nvSpPr>
        <p:spPr>
          <a:xfrm>
            <a:off x="2965450" y="838150"/>
            <a:ext cx="7988774" cy="273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spc="2000" dirty="0"/>
              <a:t>LA RE</a:t>
            </a:r>
            <a:r>
              <a:rPr lang="en-GB" sz="6600" spc="2000" dirty="0">
                <a:solidFill>
                  <a:schemeClr val="bg1"/>
                </a:solidFill>
              </a:rPr>
              <a:t>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47C9A-A482-413C-D555-EB6AD115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D0CB5-8F85-12E4-8EB6-A5D4BBB021CE}"/>
              </a:ext>
            </a:extLst>
          </p:cNvPr>
          <p:cNvSpPr txBox="1"/>
          <p:nvPr/>
        </p:nvSpPr>
        <p:spPr>
          <a:xfrm>
            <a:off x="6805172" y="5835184"/>
            <a:ext cx="333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solidFill>
                  <a:schemeClr val="dk2"/>
                </a:solidFill>
                <a:latin typeface="PT Sans Narrow"/>
              </a:rPr>
              <a:t>Руководитель</a:t>
            </a:r>
            <a:r>
              <a:rPr lang="en-US" sz="1800" dirty="0">
                <a:solidFill>
                  <a:schemeClr val="dk2"/>
                </a:solidFill>
                <a:latin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</a:rPr>
              <a:t>  А. А. Вахтин, доцент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45ABC-FACA-37B3-33EE-8B227335F183}"/>
              </a:ext>
            </a:extLst>
          </p:cNvPr>
          <p:cNvSpPr txBox="1"/>
          <p:nvPr/>
        </p:nvSpPr>
        <p:spPr>
          <a:xfrm>
            <a:off x="1729497" y="5835184"/>
            <a:ext cx="654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Выполнил</a:t>
            </a:r>
            <a:r>
              <a:rPr lang="en-US" sz="1800" dirty="0">
                <a:solidFill>
                  <a:schemeClr val="dk2"/>
                </a:solidFill>
                <a:latin typeface="PT Sans Narrow"/>
                <a:sym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студент </a:t>
            </a:r>
            <a:r>
              <a:rPr lang="fr-FR" sz="1800" dirty="0">
                <a:solidFill>
                  <a:schemeClr val="dk2"/>
                </a:solidFill>
                <a:latin typeface="PT Sans Narrow"/>
                <a:sym typeface="PT Sans Narrow"/>
              </a:rPr>
              <a:t>3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курса Маатук Д.</a:t>
            </a:r>
            <a:endParaRPr lang="fr-FR" sz="18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C13F5ED-1AD2-B337-CD3C-1D53E5022784}"/>
              </a:ext>
            </a:extLst>
          </p:cNvPr>
          <p:cNvSpPr txBox="1"/>
          <p:nvPr/>
        </p:nvSpPr>
        <p:spPr>
          <a:xfrm>
            <a:off x="5143500" y="641992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dk2"/>
                </a:solidFill>
                <a:latin typeface="PT Sans Narrow"/>
                <a:cs typeface="Arial"/>
              </a:rPr>
              <a:t>Воронеж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B35B7-E80A-26B8-C0ED-3CEA7E9ECF3A}"/>
              </a:ext>
            </a:extLst>
          </p:cNvPr>
          <p:cNvSpPr txBox="1"/>
          <p:nvPr/>
        </p:nvSpPr>
        <p:spPr>
          <a:xfrm>
            <a:off x="2965450" y="3017506"/>
            <a:ext cx="6162674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000" dirty="0">
                <a:solidFill>
                  <a:schemeClr val="dk2"/>
                </a:solidFill>
                <a:latin typeface="PT Sans Narrow"/>
                <a:sym typeface="PT Sans Narrow"/>
              </a:rPr>
              <a:t>Система онлайн-бронирования столиков в ресторане</a:t>
            </a:r>
            <a:endParaRPr lang="fr-FR" sz="3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B2C6D0-4F6C-F46E-6740-BBD6DB335A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0"/>
          <p:cNvGrpSpPr/>
          <p:nvPr/>
        </p:nvGrpSpPr>
        <p:grpSpPr>
          <a:xfrm>
            <a:off x="3210452" y="1192201"/>
            <a:ext cx="8699777" cy="5556552"/>
            <a:chOff x="1295330" y="1868507"/>
            <a:chExt cx="4365503" cy="3647530"/>
          </a:xfrm>
        </p:grpSpPr>
        <p:grpSp>
          <p:nvGrpSpPr>
            <p:cNvPr id="435" name="Google Shape;435;p30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436" name="Google Shape;436;p30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437" name="Google Shape;437;p30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30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30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0" name="Google Shape;440;p30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441" name="Google Shape;441;p30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solidFill>
                  <a:srgbClr val="262626"/>
                </a:solidFill>
                <a:ln w="12700" cap="flat" cmpd="sng">
                  <a:solidFill>
                    <a:srgbClr val="39353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30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C6CFD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43" name="Google Shape;443;p30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42E0436-0F8C-F37D-6BDE-6E346CFD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FB351B20-1ECE-999A-C0A3-B1101AE39E0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10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8" name="Google Shape;432;p30">
            <a:extLst>
              <a:ext uri="{FF2B5EF4-FFF2-40B4-BE49-F238E27FC236}">
                <a16:creationId xmlns:a16="http://schemas.microsoft.com/office/drawing/2014/main" id="{C8AA5598-03CF-5BD2-0F0F-A69D2564F4BD}"/>
              </a:ext>
            </a:extLst>
          </p:cNvPr>
          <p:cNvSpPr txBox="1">
            <a:spLocks/>
          </p:cNvSpPr>
          <p:nvPr/>
        </p:nvSpPr>
        <p:spPr>
          <a:xfrm>
            <a:off x="281771" y="197420"/>
            <a:ext cx="8223165" cy="106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400" dirty="0"/>
              <a:t>РЕАЛИЗАЦИЯ ИНТЕРФЕЙСА</a:t>
            </a:r>
            <a:endParaRPr lang="ru-RU" sz="6900" dirty="0"/>
          </a:p>
        </p:txBody>
      </p:sp>
      <p:sp>
        <p:nvSpPr>
          <p:cNvPr id="11" name="Google Shape;433;p30">
            <a:extLst>
              <a:ext uri="{FF2B5EF4-FFF2-40B4-BE49-F238E27FC236}">
                <a16:creationId xmlns:a16="http://schemas.microsoft.com/office/drawing/2014/main" id="{23F5A8C1-5B78-1868-2ECA-481182F5B1CF}"/>
              </a:ext>
            </a:extLst>
          </p:cNvPr>
          <p:cNvSpPr txBox="1">
            <a:spLocks/>
          </p:cNvSpPr>
          <p:nvPr/>
        </p:nvSpPr>
        <p:spPr>
          <a:xfrm>
            <a:off x="281771" y="1506567"/>
            <a:ext cx="2601953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indent="0"/>
            <a:r>
              <a:rPr lang="ru-RU" dirty="0"/>
              <a:t>ПРОЦЕСС </a:t>
            </a:r>
            <a:r>
              <a:rPr lang="fr-FR" dirty="0"/>
              <a:t> </a:t>
            </a:r>
            <a:r>
              <a:rPr lang="ru-RU" dirty="0"/>
              <a:t>БРОНИРОВАНИЯ</a:t>
            </a:r>
            <a:r>
              <a:rPr lang="fr-FR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FB994-815F-04B8-78DD-0A6CD7FBA6D8}"/>
              </a:ext>
            </a:extLst>
          </p:cNvPr>
          <p:cNvSpPr txBox="1"/>
          <p:nvPr/>
        </p:nvSpPr>
        <p:spPr>
          <a:xfrm>
            <a:off x="281771" y="2655196"/>
            <a:ext cx="4451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ru-RU" sz="3600" dirty="0">
                <a:solidFill>
                  <a:srgbClr val="FFC000"/>
                </a:solidFill>
                <a:latin typeface="PT Sans Narrow"/>
                <a:sym typeface="PT Sans Narrow"/>
              </a:rPr>
              <a:t>ПРОСТОЙ</a:t>
            </a:r>
            <a:endParaRPr lang="fr-FR" sz="36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0" indent="0"/>
            <a:r>
              <a:rPr lang="ru-RU" sz="3600" dirty="0">
                <a:solidFill>
                  <a:srgbClr val="FFC000"/>
                </a:solidFill>
                <a:latin typeface="PT Sans Narrow"/>
                <a:sym typeface="PT Sans Narrow"/>
              </a:rPr>
              <a:t>ЭФФЕКТИВНЫЙ</a:t>
            </a:r>
            <a:endParaRPr lang="en-GB" sz="3600" dirty="0">
              <a:solidFill>
                <a:srgbClr val="FFC000"/>
              </a:solidFill>
              <a:latin typeface="PT Sans Narrow"/>
              <a:sym typeface="PT Sans Narrow"/>
            </a:endParaRPr>
          </a:p>
        </p:txBody>
      </p:sp>
      <p:pic>
        <p:nvPicPr>
          <p:cNvPr id="10" name="Enregistrement 2024-05-20 1651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811A9D3-0C87-160F-31D0-810EC18E5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6767" y="1232390"/>
            <a:ext cx="8485671" cy="36661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7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721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subTitle" idx="1"/>
          </p:nvPr>
        </p:nvSpPr>
        <p:spPr>
          <a:xfrm>
            <a:off x="396577" y="1451932"/>
            <a:ext cx="4819546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</a:t>
            </a:r>
            <a:r>
              <a:rPr lang="ru-RU" dirty="0"/>
              <a:t>ГЛАВНАЯ СТРАНИЦА 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</a:t>
            </a:r>
            <a:r>
              <a:rPr lang="ru-RU" dirty="0"/>
              <a:t>СТРАНИЦА МЕНЮ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E0436-0F8C-F37D-6BDE-6E346CFD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grpSp>
        <p:nvGrpSpPr>
          <p:cNvPr id="5" name="Google Shape;448;p31">
            <a:extLst>
              <a:ext uri="{FF2B5EF4-FFF2-40B4-BE49-F238E27FC236}">
                <a16:creationId xmlns:a16="http://schemas.microsoft.com/office/drawing/2014/main" id="{D45AC982-BA75-B46C-616D-913C82197380}"/>
              </a:ext>
            </a:extLst>
          </p:cNvPr>
          <p:cNvGrpSpPr/>
          <p:nvPr/>
        </p:nvGrpSpPr>
        <p:grpSpPr>
          <a:xfrm>
            <a:off x="3126657" y="1719072"/>
            <a:ext cx="8783571" cy="4030100"/>
            <a:chOff x="3289100" y="2648488"/>
            <a:chExt cx="5622600" cy="2876421"/>
          </a:xfrm>
        </p:grpSpPr>
        <p:grpSp>
          <p:nvGrpSpPr>
            <p:cNvPr id="6" name="Google Shape;449;p31">
              <a:extLst>
                <a:ext uri="{FF2B5EF4-FFF2-40B4-BE49-F238E27FC236}">
                  <a16:creationId xmlns:a16="http://schemas.microsoft.com/office/drawing/2014/main" id="{C9284772-F5C7-2714-1F10-6F1238A1675D}"/>
                </a:ext>
              </a:extLst>
            </p:cNvPr>
            <p:cNvGrpSpPr/>
            <p:nvPr/>
          </p:nvGrpSpPr>
          <p:grpSpPr>
            <a:xfrm>
              <a:off x="3289100" y="2648488"/>
              <a:ext cx="5622600" cy="2876421"/>
              <a:chOff x="1059475" y="2296088"/>
              <a:chExt cx="5622600" cy="2876421"/>
            </a:xfrm>
          </p:grpSpPr>
          <p:sp>
            <p:nvSpPr>
              <p:cNvPr id="8" name="Google Shape;450;p31">
                <a:extLst>
                  <a:ext uri="{FF2B5EF4-FFF2-40B4-BE49-F238E27FC236}">
                    <a16:creationId xmlns:a16="http://schemas.microsoft.com/office/drawing/2014/main" id="{C29839A6-CFBE-C54B-4455-D562589F2CB7}"/>
                  </a:ext>
                </a:extLst>
              </p:cNvPr>
              <p:cNvSpPr/>
              <p:nvPr/>
            </p:nvSpPr>
            <p:spPr>
              <a:xfrm>
                <a:off x="1709623" y="2296088"/>
                <a:ext cx="4319700" cy="2813400"/>
              </a:xfrm>
              <a:prstGeom prst="roundRect">
                <a:avLst>
                  <a:gd name="adj" fmla="val 4487"/>
                </a:avLst>
              </a:prstGeom>
              <a:solidFill>
                <a:srgbClr val="262626"/>
              </a:solidFill>
              <a:ln w="3810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" name="Google Shape;451;p31">
                <a:extLst>
                  <a:ext uri="{FF2B5EF4-FFF2-40B4-BE49-F238E27FC236}">
                    <a16:creationId xmlns:a16="http://schemas.microsoft.com/office/drawing/2014/main" id="{C0F97F62-EE1C-2EF2-FF3F-BCAFB2FDEBD6}"/>
                  </a:ext>
                </a:extLst>
              </p:cNvPr>
              <p:cNvGrpSpPr/>
              <p:nvPr/>
            </p:nvGrpSpPr>
            <p:grpSpPr>
              <a:xfrm>
                <a:off x="1059475" y="5078309"/>
                <a:ext cx="5622600" cy="94200"/>
                <a:chOff x="1059475" y="5076025"/>
                <a:chExt cx="5622600" cy="188400"/>
              </a:xfrm>
            </p:grpSpPr>
            <p:sp>
              <p:nvSpPr>
                <p:cNvPr id="10" name="Google Shape;452;p31">
                  <a:extLst>
                    <a:ext uri="{FF2B5EF4-FFF2-40B4-BE49-F238E27FC236}">
                      <a16:creationId xmlns:a16="http://schemas.microsoft.com/office/drawing/2014/main" id="{76BFFF40-F23D-7846-C0C7-7387E544E2FB}"/>
                    </a:ext>
                  </a:extLst>
                </p:cNvPr>
                <p:cNvSpPr/>
                <p:nvPr/>
              </p:nvSpPr>
              <p:spPr>
                <a:xfrm>
                  <a:off x="1059475" y="5076025"/>
                  <a:ext cx="5622600" cy="188400"/>
                </a:xfrm>
                <a:prstGeom prst="roundRect">
                  <a:avLst>
                    <a:gd name="adj" fmla="val 35520"/>
                  </a:avLst>
                </a:prstGeom>
                <a:solidFill>
                  <a:srgbClr val="BFBFB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" name="Google Shape;453;p31">
                  <a:extLst>
                    <a:ext uri="{FF2B5EF4-FFF2-40B4-BE49-F238E27FC236}">
                      <a16:creationId xmlns:a16="http://schemas.microsoft.com/office/drawing/2014/main" id="{06B38DC5-0252-958B-0894-E27D7136F3F9}"/>
                    </a:ext>
                  </a:extLst>
                </p:cNvPr>
                <p:cNvSpPr/>
                <p:nvPr/>
              </p:nvSpPr>
              <p:spPr>
                <a:xfrm>
                  <a:off x="3354359" y="5081221"/>
                  <a:ext cx="103035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51" h="131148" extrusionOk="0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" name="Google Shape;454;p31">
              <a:extLst>
                <a:ext uri="{FF2B5EF4-FFF2-40B4-BE49-F238E27FC236}">
                  <a16:creationId xmlns:a16="http://schemas.microsoft.com/office/drawing/2014/main" id="{5F1E6F69-C761-F264-8F15-B9E54CB214A2}"/>
                </a:ext>
              </a:extLst>
            </p:cNvPr>
            <p:cNvSpPr/>
            <p:nvPr/>
          </p:nvSpPr>
          <p:spPr>
            <a:xfrm>
              <a:off x="6037018" y="27680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37206A61-C767-82DD-4683-95AD7A3824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11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17" name="Enregistrement 2024-05-20 171012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6787E975-B489-BCA5-36BE-AD4C5E86C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0813" y="1928333"/>
            <a:ext cx="6537714" cy="326857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softEdge rad="112500"/>
          </a:effectLst>
        </p:spPr>
      </p:pic>
      <p:sp>
        <p:nvSpPr>
          <p:cNvPr id="13" name="Google Shape;432;p30">
            <a:extLst>
              <a:ext uri="{FF2B5EF4-FFF2-40B4-BE49-F238E27FC236}">
                <a16:creationId xmlns:a16="http://schemas.microsoft.com/office/drawing/2014/main" id="{22E55959-9991-FD4C-AA6F-C9866CC7D4B8}"/>
              </a:ext>
            </a:extLst>
          </p:cNvPr>
          <p:cNvSpPr txBox="1">
            <a:spLocks/>
          </p:cNvSpPr>
          <p:nvPr/>
        </p:nvSpPr>
        <p:spPr>
          <a:xfrm>
            <a:off x="281771" y="197420"/>
            <a:ext cx="8223165" cy="106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400" dirty="0"/>
              <a:t>РЕАЛИЗАЦИЯ ИНТЕРФЕЙСА</a:t>
            </a:r>
            <a:endParaRPr lang="ru-RU" sz="6900" dirty="0"/>
          </a:p>
        </p:txBody>
      </p:sp>
    </p:spTree>
    <p:extLst>
      <p:ext uri="{BB962C8B-B14F-4D97-AF65-F5344CB8AC3E}">
        <p14:creationId xmlns:p14="http://schemas.microsoft.com/office/powerpoint/2010/main" val="356594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48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834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43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CCC715-09CD-0913-B2C7-652CAB2D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473B8F-790F-A840-847D-40BE4725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83" y="1189559"/>
            <a:ext cx="8414709" cy="37874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F0FDB4-47E3-3221-7365-D600E1594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59" y="1195112"/>
            <a:ext cx="8414711" cy="37901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C57E05-27EB-805A-4A5F-53CB5EC74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561" y="1187848"/>
            <a:ext cx="8414710" cy="37918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A05695-0317-0F3E-6798-326714451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519" y="1184905"/>
            <a:ext cx="8414710" cy="37918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56C0EE-9F54-8CFB-D830-56C7B269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242" y="1172588"/>
            <a:ext cx="8416072" cy="38155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Google Shape;433;p30">
            <a:extLst>
              <a:ext uri="{FF2B5EF4-FFF2-40B4-BE49-F238E27FC236}">
                <a16:creationId xmlns:a16="http://schemas.microsoft.com/office/drawing/2014/main" id="{85B87AEF-5961-FED2-531E-94AB262288AE}"/>
              </a:ext>
            </a:extLst>
          </p:cNvPr>
          <p:cNvSpPr txBox="1">
            <a:spLocks/>
          </p:cNvSpPr>
          <p:nvPr/>
        </p:nvSpPr>
        <p:spPr>
          <a:xfrm>
            <a:off x="349098" y="1573128"/>
            <a:ext cx="53658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indent="0">
              <a:buFontTx/>
              <a:buChar char="-"/>
            </a:pPr>
            <a:r>
              <a:rPr lang="fr-FR" sz="2400" dirty="0"/>
              <a:t> </a:t>
            </a:r>
            <a:r>
              <a:rPr lang="ru-RU" sz="2400" dirty="0"/>
              <a:t>СТРАНИЦА</a:t>
            </a:r>
            <a:r>
              <a:rPr lang="ru-RU" dirty="0"/>
              <a:t> </a:t>
            </a:r>
            <a:endParaRPr lang="fr-FR" dirty="0"/>
          </a:p>
          <a:p>
            <a:pPr marL="0" indent="0"/>
            <a:r>
              <a:rPr lang="fr-FR" sz="2400" dirty="0"/>
              <a:t>   </a:t>
            </a:r>
            <a:r>
              <a:rPr lang="ru-RU" sz="2400" dirty="0"/>
              <a:t>МЕСТОПОЛОЖЕНИЯ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E73D-1A60-06EB-67FB-6DE245B1895F}"/>
              </a:ext>
            </a:extLst>
          </p:cNvPr>
          <p:cNvSpPr txBox="1"/>
          <p:nvPr/>
        </p:nvSpPr>
        <p:spPr>
          <a:xfrm>
            <a:off x="277686" y="2583932"/>
            <a:ext cx="6206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 -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КОНТАКТЫ СТРАНИЦА</a:t>
            </a:r>
            <a:endParaRPr lang="fr-FR" sz="24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92687-6EEE-5CAC-9E5A-129AC5742FBA}"/>
              </a:ext>
            </a:extLst>
          </p:cNvPr>
          <p:cNvSpPr txBox="1"/>
          <p:nvPr/>
        </p:nvSpPr>
        <p:spPr>
          <a:xfrm>
            <a:off x="349098" y="3076193"/>
            <a:ext cx="7456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- « 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О НАС</a:t>
            </a:r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 »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 СТРАНИЦА</a:t>
            </a:r>
            <a:endParaRPr lang="fr-FR" sz="24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2452B-69CD-431B-A8AB-40588A809F1D}"/>
              </a:ext>
            </a:extLst>
          </p:cNvPr>
          <p:cNvSpPr txBox="1"/>
          <p:nvPr/>
        </p:nvSpPr>
        <p:spPr>
          <a:xfrm>
            <a:off x="3618078" y="5284500"/>
            <a:ext cx="8243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-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НОВОСТНАЯ РАССЫЛКА</a:t>
            </a:r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СТРАНИЦА</a:t>
            </a:r>
            <a:endParaRPr lang="fr-FR" sz="24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D9743-2DAC-361D-130F-CC571E328AC2}"/>
              </a:ext>
            </a:extLst>
          </p:cNvPr>
          <p:cNvSpPr txBox="1"/>
          <p:nvPr/>
        </p:nvSpPr>
        <p:spPr>
          <a:xfrm>
            <a:off x="3618078" y="5801113"/>
            <a:ext cx="81908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-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АДМИН ПАНЕЛЬ</a:t>
            </a:r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СТРАНИЦА</a:t>
            </a:r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F6CC842C-E42C-4CEF-2C82-1EC4D39632EE}"/>
              </a:ext>
            </a:extLst>
          </p:cNvPr>
          <p:cNvSpPr txBox="1">
            <a:spLocks/>
          </p:cNvSpPr>
          <p:nvPr/>
        </p:nvSpPr>
        <p:spPr>
          <a:xfrm>
            <a:off x="11706225" y="6419849"/>
            <a:ext cx="485775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pPr/>
              <a:t>12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E44C0-4656-827D-EE93-6A65746CF187}"/>
              </a:ext>
            </a:extLst>
          </p:cNvPr>
          <p:cNvSpPr txBox="1"/>
          <p:nvPr/>
        </p:nvSpPr>
        <p:spPr>
          <a:xfrm>
            <a:off x="3618078" y="6315135"/>
            <a:ext cx="9074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-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СТРАНИЦА</a:t>
            </a:r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НЕ РАЗРЕШЕН ДОСТУП К ПАНЕЛИ АДМИНИСТРАТОРА</a:t>
            </a:r>
          </a:p>
        </p:txBody>
      </p:sp>
      <p:sp>
        <p:nvSpPr>
          <p:cNvPr id="9" name="Google Shape;432;p30">
            <a:extLst>
              <a:ext uri="{FF2B5EF4-FFF2-40B4-BE49-F238E27FC236}">
                <a16:creationId xmlns:a16="http://schemas.microsoft.com/office/drawing/2014/main" id="{08D9DEFF-CC52-CB32-5F85-232B79EA2CCB}"/>
              </a:ext>
            </a:extLst>
          </p:cNvPr>
          <p:cNvSpPr txBox="1">
            <a:spLocks/>
          </p:cNvSpPr>
          <p:nvPr/>
        </p:nvSpPr>
        <p:spPr>
          <a:xfrm>
            <a:off x="281771" y="197420"/>
            <a:ext cx="8223165" cy="106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400" dirty="0"/>
              <a:t>РЕАЛИЗАЦИЯ ИНТЕРФЕЙСА</a:t>
            </a:r>
            <a:endParaRPr lang="ru-RU" sz="6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E146F-8DAF-E762-73BF-957953270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5519" y="1145264"/>
            <a:ext cx="8475502" cy="38951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551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  <p:bldP spid="14" grpId="0"/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>
            <a:spLocks noGrp="1"/>
          </p:cNvSpPr>
          <p:nvPr>
            <p:ph type="title"/>
          </p:nvPr>
        </p:nvSpPr>
        <p:spPr>
          <a:xfrm>
            <a:off x="3136737" y="555275"/>
            <a:ext cx="5918525" cy="17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228AF-C583-B750-AA31-F9000401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" y="4320468"/>
            <a:ext cx="251523" cy="2467319"/>
          </a:xfrm>
          <a:prstGeom prst="rect">
            <a:avLst/>
          </a:prstGeom>
        </p:spPr>
      </p:pic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A650991-2F37-BD9D-316A-530E6C070A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13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6FE87C-333D-A2F5-03D6-0F05DF91E911}"/>
              </a:ext>
            </a:extLst>
          </p:cNvPr>
          <p:cNvSpPr txBox="1">
            <a:spLocks/>
          </p:cNvSpPr>
          <p:nvPr/>
        </p:nvSpPr>
        <p:spPr>
          <a:xfrm>
            <a:off x="690561" y="1654461"/>
            <a:ext cx="10810876" cy="476538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Основная цель системы: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Предложенная система онлайн-бронирования предназначена для становления ключевым инструментом в руках рестораторов.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just"/>
            <a:endParaRPr lang="ru-RU" sz="2800" b="1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Улучшение операционной эффективности: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Система позволяет улучшить операционную эффективность в управлении рестораном.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809625" algn="just"/>
            <a:endParaRPr lang="ru-RU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Повышение уровня обслуживания: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Способствует повышению качества обслуживания клиентов.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just"/>
            <a:endParaRPr lang="ru-RU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Повышение удовлетворенности клиентов: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Внедрение системы способствует увеличению удовлетворенности клиентов за счет более эффективного сервиса.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just"/>
            <a:endParaRPr lang="ru-RU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Укрепление конкурентных позиций: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Помогает ресторанам значительно усилить свои конкурентные позиции в условиях быстро меняющегося рынка.</a:t>
            </a:r>
            <a:endParaRPr lang="en-US" sz="28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2CB590-C842-3B09-25CF-7A58DB94D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61" y="4929312"/>
            <a:ext cx="1274144" cy="965976"/>
          </a:xfrm>
          <a:prstGeom prst="rect">
            <a:avLst/>
          </a:prstGeom>
        </p:spPr>
      </p:pic>
      <p:sp>
        <p:nvSpPr>
          <p:cNvPr id="127" name="Google Shape;127;p17"/>
          <p:cNvSpPr txBox="1">
            <a:spLocks noGrp="1"/>
          </p:cNvSpPr>
          <p:nvPr>
            <p:ph type="ctrTitle"/>
          </p:nvPr>
        </p:nvSpPr>
        <p:spPr>
          <a:xfrm>
            <a:off x="2965450" y="838150"/>
            <a:ext cx="7988774" cy="273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spc="2000" dirty="0"/>
              <a:t>LA RE</a:t>
            </a:r>
            <a:r>
              <a:rPr lang="en-GB" sz="6600" spc="2000" dirty="0">
                <a:solidFill>
                  <a:schemeClr val="bg1"/>
                </a:solidFill>
              </a:rPr>
              <a:t>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47C9A-A482-413C-D555-EB6AD115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D0CB5-8F85-12E4-8EB6-A5D4BBB021CE}"/>
              </a:ext>
            </a:extLst>
          </p:cNvPr>
          <p:cNvSpPr txBox="1"/>
          <p:nvPr/>
        </p:nvSpPr>
        <p:spPr>
          <a:xfrm>
            <a:off x="6805172" y="5835184"/>
            <a:ext cx="333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solidFill>
                  <a:schemeClr val="dk2"/>
                </a:solidFill>
                <a:latin typeface="PT Sans Narrow"/>
              </a:rPr>
              <a:t>Руководитель</a:t>
            </a:r>
            <a:r>
              <a:rPr lang="en-US" sz="1800" dirty="0">
                <a:solidFill>
                  <a:schemeClr val="dk2"/>
                </a:solidFill>
                <a:latin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</a:rPr>
              <a:t>  А. А. Вахтин, доцент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45ABC-FACA-37B3-33EE-8B227335F183}"/>
              </a:ext>
            </a:extLst>
          </p:cNvPr>
          <p:cNvSpPr txBox="1"/>
          <p:nvPr/>
        </p:nvSpPr>
        <p:spPr>
          <a:xfrm>
            <a:off x="1729497" y="5835184"/>
            <a:ext cx="654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Выполнил</a:t>
            </a:r>
            <a:r>
              <a:rPr lang="en-US" sz="1800" dirty="0">
                <a:solidFill>
                  <a:schemeClr val="dk2"/>
                </a:solidFill>
                <a:latin typeface="PT Sans Narrow"/>
                <a:sym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студент </a:t>
            </a:r>
            <a:r>
              <a:rPr lang="fr-FR" sz="1800" dirty="0">
                <a:solidFill>
                  <a:schemeClr val="dk2"/>
                </a:solidFill>
                <a:latin typeface="PT Sans Narrow"/>
                <a:sym typeface="PT Sans Narrow"/>
              </a:rPr>
              <a:t>3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курса Маатук Д.</a:t>
            </a:r>
            <a:endParaRPr lang="fr-FR" sz="18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C13F5ED-1AD2-B337-CD3C-1D53E5022784}"/>
              </a:ext>
            </a:extLst>
          </p:cNvPr>
          <p:cNvSpPr txBox="1"/>
          <p:nvPr/>
        </p:nvSpPr>
        <p:spPr>
          <a:xfrm>
            <a:off x="5143500" y="641992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dk2"/>
                </a:solidFill>
                <a:latin typeface="PT Sans Narrow"/>
                <a:cs typeface="Arial"/>
              </a:rPr>
              <a:t>Воронеж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B35B7-E80A-26B8-C0ED-3CEA7E9ECF3A}"/>
              </a:ext>
            </a:extLst>
          </p:cNvPr>
          <p:cNvSpPr txBox="1"/>
          <p:nvPr/>
        </p:nvSpPr>
        <p:spPr>
          <a:xfrm>
            <a:off x="2965450" y="3017506"/>
            <a:ext cx="6162674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000" dirty="0">
                <a:solidFill>
                  <a:schemeClr val="dk2"/>
                </a:solidFill>
                <a:latin typeface="PT Sans Narrow"/>
                <a:sym typeface="PT Sans Narrow"/>
              </a:rPr>
              <a:t>Система онлайн-бронирования столиков в ресторане</a:t>
            </a:r>
            <a:endParaRPr lang="fr-FR" sz="3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B2C6D0-4F6C-F46E-6740-BBD6DB335A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68052" y="6419928"/>
            <a:ext cx="562048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14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  <p:pic>
        <p:nvPicPr>
          <p:cNvPr id="6146" name="Picture 2" descr="GitHub Logo, Git Hub Icon With Text On White Background ...">
            <a:extLst>
              <a:ext uri="{FF2B5EF4-FFF2-40B4-BE49-F238E27FC236}">
                <a16:creationId xmlns:a16="http://schemas.microsoft.com/office/drawing/2014/main" id="{D7CEBBE4-6BDE-8CB2-E5D8-0053321E3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2"/>
          <a:stretch/>
        </p:blipFill>
        <p:spPr bwMode="auto">
          <a:xfrm>
            <a:off x="10369267" y="3142584"/>
            <a:ext cx="1041482" cy="4324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6C1D7-7A84-345D-A8B3-3B09FCC16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1119" y="1218522"/>
            <a:ext cx="1976155" cy="1976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94C51-66E7-0894-6D6E-4C53CDB80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572" y="1225825"/>
            <a:ext cx="1956702" cy="19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8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2570176" y="1922999"/>
            <a:ext cx="9035719" cy="13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Текущие ограничения и неудобства бронирования</a:t>
            </a: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368862" y="2366996"/>
            <a:ext cx="9126300" cy="31371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Время ожидания</a:t>
            </a:r>
            <a:endParaRPr lang="fr-FR" sz="32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Ошибки в бронировании</a:t>
            </a:r>
            <a:endParaRPr lang="fr-F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Ограниченный доступ к информации</a:t>
            </a:r>
            <a:endParaRPr lang="fr-F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Негативные отзывы</a:t>
            </a:r>
            <a:endParaRPr lang="fr-F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Снижение лояльности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A05A8-0174-C999-0569-69359041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0700"/>
            <a:ext cx="241300" cy="2547300"/>
          </a:xfrm>
          <a:prstGeom prst="rect">
            <a:avLst/>
          </a:prstGeom>
        </p:spPr>
      </p:pic>
      <p:sp>
        <p:nvSpPr>
          <p:cNvPr id="3" name="Google Shape;642;p35">
            <a:extLst>
              <a:ext uri="{FF2B5EF4-FFF2-40B4-BE49-F238E27FC236}">
                <a16:creationId xmlns:a16="http://schemas.microsoft.com/office/drawing/2014/main" id="{B5745CBE-0E75-7A85-0CD6-5F1C63EBCB5E}"/>
              </a:ext>
            </a:extLst>
          </p:cNvPr>
          <p:cNvSpPr/>
          <p:nvPr/>
        </p:nvSpPr>
        <p:spPr>
          <a:xfrm>
            <a:off x="4999694" y="2797721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642;p35">
            <a:extLst>
              <a:ext uri="{FF2B5EF4-FFF2-40B4-BE49-F238E27FC236}">
                <a16:creationId xmlns:a16="http://schemas.microsoft.com/office/drawing/2014/main" id="{25E69623-6A4B-FDF6-56BD-728EAB8F75AC}"/>
              </a:ext>
            </a:extLst>
          </p:cNvPr>
          <p:cNvSpPr/>
          <p:nvPr/>
        </p:nvSpPr>
        <p:spPr>
          <a:xfrm>
            <a:off x="4999694" y="3510165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" name="Google Shape;642;p35">
            <a:extLst>
              <a:ext uri="{FF2B5EF4-FFF2-40B4-BE49-F238E27FC236}">
                <a16:creationId xmlns:a16="http://schemas.microsoft.com/office/drawing/2014/main" id="{6CA7CAFF-311F-CCD6-6B31-CB4B64A7C942}"/>
              </a:ext>
            </a:extLst>
          </p:cNvPr>
          <p:cNvSpPr/>
          <p:nvPr/>
        </p:nvSpPr>
        <p:spPr>
          <a:xfrm>
            <a:off x="4999694" y="4213922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" name="Google Shape;642;p35">
            <a:extLst>
              <a:ext uri="{FF2B5EF4-FFF2-40B4-BE49-F238E27FC236}">
                <a16:creationId xmlns:a16="http://schemas.microsoft.com/office/drawing/2014/main" id="{0758274C-D2F3-3E30-7A4E-4D51B801D942}"/>
              </a:ext>
            </a:extLst>
          </p:cNvPr>
          <p:cNvSpPr/>
          <p:nvPr/>
        </p:nvSpPr>
        <p:spPr>
          <a:xfrm>
            <a:off x="4999694" y="4859042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>
              <a:solidFill>
                <a:schemeClr val="dk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Google Shape;642;p35">
            <a:extLst>
              <a:ext uri="{FF2B5EF4-FFF2-40B4-BE49-F238E27FC236}">
                <a16:creationId xmlns:a16="http://schemas.microsoft.com/office/drawing/2014/main" id="{76C1D92A-5D0B-1E95-0A41-991F9B2DEFD3}"/>
              </a:ext>
            </a:extLst>
          </p:cNvPr>
          <p:cNvSpPr/>
          <p:nvPr/>
        </p:nvSpPr>
        <p:spPr>
          <a:xfrm>
            <a:off x="5008700" y="5531573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754A015A-B6F4-6D65-1DC3-2CDD227CB5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2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AAB57-397C-DEDF-D52A-8B9770B04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04" y="2366996"/>
            <a:ext cx="3369862" cy="3369862"/>
          </a:xfrm>
          <a:prstGeom prst="rect">
            <a:avLst/>
          </a:prstGeom>
        </p:spPr>
      </p:pic>
      <p:sp>
        <p:nvSpPr>
          <p:cNvPr id="8" name="Google Shape;142;p19">
            <a:extLst>
              <a:ext uri="{FF2B5EF4-FFF2-40B4-BE49-F238E27FC236}">
                <a16:creationId xmlns:a16="http://schemas.microsoft.com/office/drawing/2014/main" id="{2B0C009C-43E0-C630-BB65-8C557DC1162C}"/>
              </a:ext>
            </a:extLst>
          </p:cNvPr>
          <p:cNvSpPr txBox="1">
            <a:spLocks/>
          </p:cNvSpPr>
          <p:nvPr/>
        </p:nvSpPr>
        <p:spPr>
          <a:xfrm>
            <a:off x="885656" y="534029"/>
            <a:ext cx="10994400" cy="136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ru-RU" sz="10000" dirty="0"/>
              <a:t>ПРОБЛЕМА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818715" y="575980"/>
            <a:ext cx="4677210" cy="3589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solidFill>
                  <a:schemeClr val="accent1"/>
                </a:solidFill>
              </a:rPr>
              <a:t>Рестораны среднего и высокого класса</a:t>
            </a:r>
            <a:endParaRPr lang="en-GB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158E5-13FE-5202-5310-43128EC4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11" name="Google Shape;164;p23">
            <a:extLst>
              <a:ext uri="{FF2B5EF4-FFF2-40B4-BE49-F238E27FC236}">
                <a16:creationId xmlns:a16="http://schemas.microsoft.com/office/drawing/2014/main" id="{EBBD030B-126E-D5E5-97AD-5CF2F7A4E9EB}"/>
              </a:ext>
            </a:extLst>
          </p:cNvPr>
          <p:cNvSpPr txBox="1">
            <a:spLocks/>
          </p:cNvSpPr>
          <p:nvPr/>
        </p:nvSpPr>
        <p:spPr>
          <a:xfrm>
            <a:off x="6238875" y="1081030"/>
            <a:ext cx="5718921" cy="25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50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ru-RU" sz="4400" dirty="0"/>
              <a:t>Технологически осведомленные клиенты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81CBE-9D8A-3B2C-B867-9B98856CAB1B}"/>
              </a:ext>
            </a:extLst>
          </p:cNvPr>
          <p:cNvSpPr txBox="1"/>
          <p:nvPr/>
        </p:nvSpPr>
        <p:spPr>
          <a:xfrm>
            <a:off x="219076" y="3680717"/>
            <a:ext cx="587692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2925" lvl="2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Определение аудитории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 :</a:t>
            </a:r>
          </a:p>
          <a:p>
            <a:pPr marL="542925" lvl="2" indent="352425">
              <a:buFont typeface="Symbol" panose="05050102010706020507" pitchFamily="18" charset="2"/>
              <a:buChar char="-"/>
            </a:pP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Идеальные для новых технологий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ctr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Повышение конкуренто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способности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 :</a:t>
            </a:r>
          </a:p>
          <a:p>
            <a:pPr marL="895350" indent="-352425">
              <a:buFont typeface="Symbol" panose="05050102010706020507" pitchFamily="18" charset="2"/>
              <a:buChar char="-"/>
            </a:pP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Инновации в бронировании увеличивают привлекательность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76008-6CF0-B4B5-C30D-F856A44DD16B}"/>
              </a:ext>
            </a:extLst>
          </p:cNvPr>
          <p:cNvSpPr txBox="1"/>
          <p:nvPr/>
        </p:nvSpPr>
        <p:spPr>
          <a:xfrm>
            <a:off x="7323853" y="3596093"/>
            <a:ext cx="616267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sz="2800" dirty="0">
                <a:solidFill>
                  <a:schemeClr val="bg1"/>
                </a:solidFill>
                <a:latin typeface="PT Sans Narrow"/>
              </a:rPr>
              <a:t>Характеристики : </a:t>
            </a:r>
          </a:p>
          <a:p>
            <a:pPr marL="628650" indent="-457200">
              <a:buClr>
                <a:schemeClr val="bg1"/>
              </a:buClr>
              <a:buFont typeface="Symbol" panose="05050102010706020507" pitchFamily="18" charset="2"/>
              <a:buChar char="-"/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Технологически активные</a:t>
            </a:r>
          </a:p>
          <a:p>
            <a:pPr marL="628650" indent="-447675">
              <a:buClr>
                <a:schemeClr val="bg1"/>
              </a:buClr>
              <a:buFont typeface="Symbol" panose="05050102010706020507" pitchFamily="18" charset="2"/>
              <a:buChar char="-"/>
              <a:tabLst>
                <a:tab pos="628650" algn="l"/>
                <a:tab pos="809625" algn="l"/>
              </a:tabLst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Предпочитают онлайн-услуги</a:t>
            </a:r>
            <a:endParaRPr lang="fr-FR" sz="20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E495C3-CED6-FD03-2D5A-40454555CB37}"/>
              </a:ext>
            </a:extLst>
          </p:cNvPr>
          <p:cNvSpPr txBox="1"/>
          <p:nvPr/>
        </p:nvSpPr>
        <p:spPr>
          <a:xfrm>
            <a:off x="7323853" y="5260868"/>
            <a:ext cx="74104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T Sans Narrow"/>
              </a:rPr>
              <a:t>Ожидания</a:t>
            </a:r>
            <a:r>
              <a:rPr lang="fr-FR" sz="2800" dirty="0">
                <a:solidFill>
                  <a:schemeClr val="bg1"/>
                </a:solidFill>
                <a:latin typeface="PT Sans Narrow"/>
              </a:rPr>
              <a:t> : </a:t>
            </a:r>
          </a:p>
          <a:p>
            <a:pPr marL="628650" indent="-361950">
              <a:buClr>
                <a:schemeClr val="bg1"/>
              </a:buClr>
              <a:buFont typeface="Symbol" panose="05050102010706020507" pitchFamily="18" charset="2"/>
              <a:buChar char="-"/>
              <a:tabLst>
                <a:tab pos="361950" algn="l"/>
              </a:tabLst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Ожидают быстроту и гибкость</a:t>
            </a:r>
          </a:p>
          <a:p>
            <a:pPr marL="628650" indent="-361950">
              <a:buClr>
                <a:schemeClr val="bg1"/>
              </a:buClr>
              <a:buFont typeface="Symbol" panose="05050102010706020507" pitchFamily="18" charset="2"/>
              <a:buChar char="-"/>
              <a:tabLst>
                <a:tab pos="361950" algn="l"/>
              </a:tabLst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Ценят доступность услуг</a:t>
            </a:r>
            <a:endParaRPr lang="fr-FR" sz="20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460B6578-27F4-37A6-7419-0083A98B38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3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4" name="Google Shape;142;p19">
            <a:extLst>
              <a:ext uri="{FF2B5EF4-FFF2-40B4-BE49-F238E27FC236}">
                <a16:creationId xmlns:a16="http://schemas.microsoft.com/office/drawing/2014/main" id="{67B39855-A7D7-0268-FB64-7C5AFD925DBF}"/>
              </a:ext>
            </a:extLst>
          </p:cNvPr>
          <p:cNvSpPr txBox="1">
            <a:spLocks/>
          </p:cNvSpPr>
          <p:nvPr/>
        </p:nvSpPr>
        <p:spPr>
          <a:xfrm>
            <a:off x="885656" y="534030"/>
            <a:ext cx="10994400" cy="76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ru-RU" sz="9600" dirty="0"/>
              <a:t>ЦЕЛЕВАЯ АУДИТОРИЯ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1" grpId="0"/>
      <p:bldP spid="14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13C0F-439B-97FB-86A2-7465CD21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663" y="3170454"/>
            <a:ext cx="2082044" cy="1359586"/>
          </a:xfrm>
          <a:prstGeom prst="rect">
            <a:avLst/>
          </a:prstGeom>
        </p:spPr>
      </p:pic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2122142" y="377690"/>
            <a:ext cx="13124409" cy="220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500" dirty="0"/>
              <a:t>ПРЕДЛАГАЕМОЕ РЕШЕНИЕ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E5BBCE-E729-5BD7-68B0-68714235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10700"/>
            <a:ext cx="241300" cy="25473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0EA1B-9646-977F-C123-65B376758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6420" y="4086318"/>
            <a:ext cx="4568830" cy="1980400"/>
          </a:xfrm>
        </p:spPr>
        <p:txBody>
          <a:bodyPr/>
          <a:lstStyle/>
          <a:p>
            <a:pPr algn="ctr"/>
            <a:endParaRPr lang="ru-RU" sz="2000" dirty="0"/>
          </a:p>
          <a:p>
            <a:pPr marL="76200" indent="0" algn="ctr">
              <a:buNone/>
            </a:pPr>
            <a:r>
              <a:rPr lang="ru-RU" sz="2000" b="1" dirty="0"/>
              <a:t>Интуитивно понятный интерфейс: </a:t>
            </a:r>
            <a:endParaRPr lang="fr-FR" sz="2000" b="1" dirty="0"/>
          </a:p>
          <a:p>
            <a:pPr marL="76200" indent="0" algn="ctr">
              <a:buNone/>
            </a:pPr>
            <a:r>
              <a:rPr lang="ru-RU" sz="2000" dirty="0"/>
              <a:t>Простота и удобство использования</a:t>
            </a:r>
          </a:p>
          <a:p>
            <a:pPr marL="76200" indent="0" algn="ctr">
              <a:buNone/>
            </a:pPr>
            <a:r>
              <a:rPr lang="ru-RU" sz="2000" dirty="0"/>
              <a:t>Приятный процесс бронирования</a:t>
            </a:r>
          </a:p>
          <a:p>
            <a:endParaRPr lang="ru-RU" sz="2000" dirty="0"/>
          </a:p>
          <a:p>
            <a:endParaRPr lang="ru-RU" dirty="0"/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7827E-3983-DF88-CBC9-8FD6C7A56EEE}"/>
              </a:ext>
            </a:extLst>
          </p:cNvPr>
          <p:cNvSpPr txBox="1"/>
          <p:nvPr/>
        </p:nvSpPr>
        <p:spPr>
          <a:xfrm>
            <a:off x="2387613" y="2067143"/>
            <a:ext cx="4165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dk2"/>
                </a:solidFill>
                <a:latin typeface="PT Sans Narrow"/>
                <a:sym typeface="PT Sans Narrow"/>
              </a:rPr>
              <a:t>Бронирование без предоплаты:</a:t>
            </a:r>
            <a:endParaRPr lang="fr-FR" sz="2000" b="1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76200" indent="0" algn="ctr">
              <a:buNone/>
            </a:pPr>
            <a:r>
              <a:rPr lang="ru-RU" sz="1400" b="1" dirty="0"/>
              <a:t> 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Доступность и снижение рисков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Привлекательность для широкой аудитории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B1157-192B-158C-81FC-6422519B6C0F}"/>
              </a:ext>
            </a:extLst>
          </p:cNvPr>
          <p:cNvSpPr txBox="1"/>
          <p:nvPr/>
        </p:nvSpPr>
        <p:spPr>
          <a:xfrm>
            <a:off x="7378095" y="2067142"/>
            <a:ext cx="37429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dk2"/>
                </a:solidFill>
                <a:latin typeface="PT Sans Narrow"/>
              </a:rPr>
              <a:t>Увеличение бронирований: </a:t>
            </a:r>
            <a:endParaRPr lang="fr-FR" sz="2000" b="1" dirty="0">
              <a:solidFill>
                <a:schemeClr val="dk2"/>
              </a:solidFill>
              <a:latin typeface="PT Sans Narrow"/>
            </a:endParaRP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</a:rPr>
              <a:t>Нижний порог входа</a:t>
            </a: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</a:rPr>
              <a:t>Рост онлайн-бронирований и посещаемости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7702F-9293-4254-28C7-BCB64070C545}"/>
              </a:ext>
            </a:extLst>
          </p:cNvPr>
          <p:cNvSpPr txBox="1"/>
          <p:nvPr/>
        </p:nvSpPr>
        <p:spPr>
          <a:xfrm>
            <a:off x="1391450" y="4568687"/>
            <a:ext cx="6157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dk2"/>
                </a:solidFill>
                <a:latin typeface="PT Sans Narrow"/>
              </a:rPr>
              <a:t>Мгновенное подтверждение: </a:t>
            </a:r>
            <a:endParaRPr lang="fr-FR" sz="2000" b="1" dirty="0">
              <a:solidFill>
                <a:schemeClr val="dk2"/>
              </a:solidFill>
              <a:latin typeface="PT Sans Narrow"/>
            </a:endParaRP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</a:rPr>
              <a:t>Устранение неопределенности</a:t>
            </a: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</a:rPr>
              <a:t>Повышение доверия к сервису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43A1182F-50BA-AE77-7B2F-4F3411EACD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4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2782624" y="278225"/>
            <a:ext cx="12743125" cy="157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СРЕДСТВА РЕАЛИЗАЦИИ</a:t>
            </a:r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711599" y="2525230"/>
            <a:ext cx="414205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БЭКЕНД</a:t>
            </a:r>
            <a:endParaRPr lang="fr-FR" sz="3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>
              <a:cs typeface="Arial"/>
              <a:sym typeface="Arial"/>
            </a:endParaRPr>
          </a:p>
          <a:p>
            <a:pPr marL="0" indent="0" algn="ctr">
              <a:buNone/>
            </a:pPr>
            <a:r>
              <a:rPr lang="fr-FR" sz="3600" dirty="0"/>
              <a:t>Java 17</a:t>
            </a:r>
          </a:p>
          <a:p>
            <a:pPr marL="0" indent="0" algn="ctr">
              <a:buNone/>
            </a:pPr>
            <a:r>
              <a:rPr lang="fr-FR" sz="3600" dirty="0"/>
              <a:t>Spring Framework 2.6.3</a:t>
            </a:r>
          </a:p>
          <a:p>
            <a:pPr marL="0" indent="0" algn="ctr">
              <a:buNone/>
            </a:pPr>
            <a:r>
              <a:rPr lang="en-US" sz="3600" dirty="0"/>
              <a:t>JWT 0.12.5</a:t>
            </a: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2"/>
          </p:nvPr>
        </p:nvSpPr>
        <p:spPr>
          <a:xfrm>
            <a:off x="4735871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None/>
            </a:pPr>
            <a:r>
              <a:rPr lang="ru-RU" sz="3600" b="1" dirty="0"/>
              <a:t>ФРОНТЕНД</a:t>
            </a:r>
            <a:endParaRPr lang="fr-FR" sz="3600" b="1" dirty="0"/>
          </a:p>
          <a:p>
            <a:pPr marL="0" indent="0" algn="ctr">
              <a:buNone/>
            </a:pPr>
            <a:endParaRPr lang="fr-FR" sz="3600" b="1" dirty="0"/>
          </a:p>
          <a:p>
            <a:pPr marL="0" indent="0" algn="ctr">
              <a:buNone/>
            </a:pPr>
            <a:r>
              <a:rPr lang="fr-FR" sz="3600" dirty="0" err="1"/>
              <a:t>ReactJS</a:t>
            </a:r>
            <a:r>
              <a:rPr lang="fr-FR" sz="3600" dirty="0"/>
              <a:t> 18.2.0</a:t>
            </a:r>
            <a:endParaRPr lang="fr-FR" sz="3600" b="1" dirty="0"/>
          </a:p>
          <a:p>
            <a:pPr marL="0" indent="0" algn="ctr">
              <a:buNone/>
            </a:pPr>
            <a:r>
              <a:rPr lang="fr-FR" sz="3600" dirty="0"/>
              <a:t>HTML</a:t>
            </a:r>
          </a:p>
          <a:p>
            <a:pPr marL="0" indent="0" algn="ctr">
              <a:buNone/>
            </a:pPr>
            <a:r>
              <a:rPr lang="fr-FR" sz="3600" dirty="0"/>
              <a:t>CSS</a:t>
            </a:r>
          </a:p>
          <a:p>
            <a:pPr marL="0" indent="0" algn="ctr">
              <a:buNone/>
            </a:pPr>
            <a:r>
              <a:rPr lang="fr-FR" sz="3600" dirty="0"/>
              <a:t>JavaScript</a:t>
            </a:r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3"/>
          </p:nvPr>
        </p:nvSpPr>
        <p:spPr>
          <a:xfrm>
            <a:off x="8534156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>
              <a:buNone/>
            </a:pPr>
            <a:r>
              <a:rPr lang="ru-RU" sz="3600" b="1" dirty="0"/>
              <a:t>БАЗА ДАННЫХ</a:t>
            </a:r>
            <a:endParaRPr lang="fr-FR" sz="3600" b="1" dirty="0"/>
          </a:p>
          <a:p>
            <a:pPr marL="0" lvl="0" indent="0" algn="ctr">
              <a:buNone/>
            </a:pPr>
            <a:endParaRPr lang="fr-FR" sz="3600" b="1" dirty="0"/>
          </a:p>
          <a:p>
            <a:pPr marL="0" lvl="0" indent="0" algn="ctr">
              <a:buNone/>
            </a:pPr>
            <a:r>
              <a:rPr lang="fr-FR" sz="3600" dirty="0"/>
              <a:t>MySQL 8.0.36</a:t>
            </a:r>
            <a:endParaRPr lang="ru-RU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9A714-71A5-0B0A-31B5-F0CCE1CB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" y="5534025"/>
            <a:ext cx="251523" cy="1253762"/>
          </a:xfrm>
          <a:prstGeom prst="rect">
            <a:avLst/>
          </a:prstGeom>
        </p:spPr>
      </p:pic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696D6D65-B5A4-84A9-F7A5-788C70405C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5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0C935-58E1-9BEA-8B26-BD6FAAFDD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11"/>
          <a:stretch/>
        </p:blipFill>
        <p:spPr>
          <a:xfrm>
            <a:off x="0" y="246490"/>
            <a:ext cx="2194560" cy="2709582"/>
          </a:xfrm>
          <a:prstGeom prst="rect">
            <a:avLst/>
          </a:prstGeom>
        </p:spPr>
      </p:pic>
      <p:pic>
        <p:nvPicPr>
          <p:cNvPr id="1028" name="Picture 4" descr="Java (programming language) - Wikipedia">
            <a:extLst>
              <a:ext uri="{FF2B5EF4-FFF2-40B4-BE49-F238E27FC236}">
                <a16:creationId xmlns:a16="http://schemas.microsoft.com/office/drawing/2014/main" id="{A8E50A12-1A8D-78E5-A880-D635AB080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2"/>
          <a:stretch/>
        </p:blipFill>
        <p:spPr bwMode="auto">
          <a:xfrm>
            <a:off x="3314369" y="3825345"/>
            <a:ext cx="561935" cy="7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40C2DA-0834-F460-DBD4-F09F88DE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04" y="4420773"/>
            <a:ext cx="1361089" cy="9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the heck are JWT and OAuth 2.0? | #CrystalizeMyLearning (July 2022)">
            <a:extLst>
              <a:ext uri="{FF2B5EF4-FFF2-40B4-BE49-F238E27FC236}">
                <a16:creationId xmlns:a16="http://schemas.microsoft.com/office/drawing/2014/main" id="{DCCE63CC-24ED-19F5-9A79-E7DB4B6D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944" y="5285111"/>
            <a:ext cx="527877" cy="5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fficial ReactJS React.js Logo Word JS&quot; Poster for Sale by Rainwater Merch  | Redbubble">
            <a:extLst>
              <a:ext uri="{FF2B5EF4-FFF2-40B4-BE49-F238E27FC236}">
                <a16:creationId xmlns:a16="http://schemas.microsoft.com/office/drawing/2014/main" id="{5AB2FBD9-B329-C2C7-12A4-7001472B8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6" t="11174" r="21154" b="48099"/>
          <a:stretch/>
        </p:blipFill>
        <p:spPr bwMode="auto">
          <a:xfrm>
            <a:off x="7594809" y="3974908"/>
            <a:ext cx="542245" cy="5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ML vs HTML5: Leer de cruciale verschillen tussen beide">
            <a:extLst>
              <a:ext uri="{FF2B5EF4-FFF2-40B4-BE49-F238E27FC236}">
                <a16:creationId xmlns:a16="http://schemas.microsoft.com/office/drawing/2014/main" id="{56A4C629-1CB6-2A8E-F203-8EFF6E24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7" y="4683520"/>
            <a:ext cx="721305" cy="39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le type css&quot; Icon - Download for free – Iconduck">
            <a:extLst>
              <a:ext uri="{FF2B5EF4-FFF2-40B4-BE49-F238E27FC236}">
                <a16:creationId xmlns:a16="http://schemas.microsoft.com/office/drawing/2014/main" id="{FB88FFC3-D817-F160-CDA4-D9CFCE70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7" y="5321067"/>
            <a:ext cx="342949" cy="3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ASYQUERY.JS &gt;&gt; Korzh.com - Tools from Developers for Developers">
            <a:extLst>
              <a:ext uri="{FF2B5EF4-FFF2-40B4-BE49-F238E27FC236}">
                <a16:creationId xmlns:a16="http://schemas.microsoft.com/office/drawing/2014/main" id="{F8DB41AF-874A-411E-8B5B-8A5C97C3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14" y="5954542"/>
            <a:ext cx="809817" cy="45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ySQL – Hécate Regnier">
            <a:extLst>
              <a:ext uri="{FF2B5EF4-FFF2-40B4-BE49-F238E27FC236}">
                <a16:creationId xmlns:a16="http://schemas.microsoft.com/office/drawing/2014/main" id="{52A32DA5-D6F9-DD40-95D8-845D6522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221" y="3974908"/>
            <a:ext cx="1391562" cy="72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wagger (software) - Wikipedia">
            <a:extLst>
              <a:ext uri="{FF2B5EF4-FFF2-40B4-BE49-F238E27FC236}">
                <a16:creationId xmlns:a16="http://schemas.microsoft.com/office/drawing/2014/main" id="{0BC53BC5-543F-732B-63F4-57273D81D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1" y="199515"/>
            <a:ext cx="364278" cy="3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2281237"/>
            <a:ext cx="12191999" cy="1857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</a:t>
            </a:r>
            <a:br>
              <a:rPr lang="fr-FR" dirty="0"/>
            </a:br>
            <a:r>
              <a:rPr lang="fr-FR" dirty="0"/>
              <a:t>    </a:t>
            </a:r>
            <a:r>
              <a:rPr lang="ru-RU" dirty="0"/>
              <a:t>ПРЕЦЕДЕНТОВ </a:t>
            </a: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6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FF0C4-1FB1-B69E-9E76-0CD9C49A1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35" y="-309649"/>
            <a:ext cx="6236868" cy="72541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1999" cy="1049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ДИАГРАММА</a:t>
            </a:r>
            <a:r>
              <a:rPr lang="fr-FR" dirty="0">
                <a:solidFill>
                  <a:schemeClr val="tx1"/>
                </a:solidFill>
              </a:rPr>
              <a:t> ERD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7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C4D00-0715-9913-C283-EE7AACFB5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202" y="835359"/>
            <a:ext cx="9209968" cy="60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2281237"/>
            <a:ext cx="12191999" cy="1857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</a:t>
            </a:r>
            <a:br>
              <a:rPr lang="fr-FR" dirty="0"/>
            </a:br>
            <a:r>
              <a:rPr lang="fr-FR" dirty="0"/>
              <a:t>      		</a:t>
            </a:r>
            <a:r>
              <a:rPr lang="ru-RU" dirty="0"/>
              <a:t>КЛАССОВ  </a:t>
            </a: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8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2" name="Изображение8">
            <a:extLst>
              <a:ext uri="{FF2B5EF4-FFF2-40B4-BE49-F238E27FC236}">
                <a16:creationId xmlns:a16="http://schemas.microsoft.com/office/drawing/2014/main" id="{69F75383-B2FD-682C-5CF9-029A80533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659880" y="113177"/>
            <a:ext cx="4833971" cy="6722597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126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241300" y="590550"/>
            <a:ext cx="9214102" cy="9670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</a:t>
            </a: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241300" y="4656770"/>
            <a:ext cx="8780713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endParaRPr lang="fr-FR" sz="2800" dirty="0"/>
          </a:p>
          <a:p>
            <a:pPr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Ограниченные опции для бронирования только через интернет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,</a:t>
            </a: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 сложный и длительный процесс возврата денег при отмене.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endParaRPr lang="en-US" sz="2800" dirty="0"/>
          </a:p>
        </p:txBody>
      </p:sp>
      <p:sp>
        <p:nvSpPr>
          <p:cNvPr id="187" name="Google Shape;187;p26"/>
          <p:cNvSpPr/>
          <p:nvPr/>
        </p:nvSpPr>
        <p:spPr>
          <a:xfrm>
            <a:off x="11901725" y="-125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08AD04-C1F0-F998-36FD-52EB643D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0700"/>
            <a:ext cx="241300" cy="254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2CE4F-2494-13D4-17D4-2DC20FA87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075" y="1748062"/>
            <a:ext cx="2910819" cy="1123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26D81-3C27-E38D-AFF4-0C105A997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360" y="1785959"/>
            <a:ext cx="3416080" cy="10481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65B70-629E-5349-5864-EB9FAB25EA69}"/>
              </a:ext>
            </a:extLst>
          </p:cNvPr>
          <p:cNvSpPr txBox="1"/>
          <p:nvPr/>
        </p:nvSpPr>
        <p:spPr>
          <a:xfrm>
            <a:off x="2349751" y="3849573"/>
            <a:ext cx="5429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dk2"/>
                </a:solidFill>
                <a:latin typeface="PT Sans Narrow"/>
                <a:sym typeface="PT Sans Narrow"/>
              </a:rPr>
              <a:t>Бронирование без предоплаты</a:t>
            </a:r>
            <a:endParaRPr lang="fr-FR" sz="36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CABFE-7CF7-E1DD-AB8B-0E46F47786BE}"/>
              </a:ext>
            </a:extLst>
          </p:cNvPr>
          <p:cNvSpPr txBox="1"/>
          <p:nvPr/>
        </p:nvSpPr>
        <p:spPr>
          <a:xfrm>
            <a:off x="2332036" y="5249966"/>
            <a:ext cx="6176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dk2"/>
                </a:solidFill>
                <a:latin typeface="PT Sans Narrow"/>
              </a:rPr>
              <a:t>Гибкость изменений и отмены</a:t>
            </a:r>
            <a:endParaRPr lang="fr-FR" sz="3600" dirty="0">
              <a:solidFill>
                <a:schemeClr val="dk2"/>
              </a:solidFill>
              <a:latin typeface="PT Sans Narrow"/>
            </a:endParaRPr>
          </a:p>
        </p:txBody>
      </p:sp>
      <p:grpSp>
        <p:nvGrpSpPr>
          <p:cNvPr id="14" name="Google Shape;704;p35">
            <a:extLst>
              <a:ext uri="{FF2B5EF4-FFF2-40B4-BE49-F238E27FC236}">
                <a16:creationId xmlns:a16="http://schemas.microsoft.com/office/drawing/2014/main" id="{9F7FEE38-462F-A19C-5F5F-52EBC2395399}"/>
              </a:ext>
            </a:extLst>
          </p:cNvPr>
          <p:cNvGrpSpPr/>
          <p:nvPr/>
        </p:nvGrpSpPr>
        <p:grpSpPr>
          <a:xfrm>
            <a:off x="2045674" y="3939788"/>
            <a:ext cx="366855" cy="356108"/>
            <a:chOff x="4759875" y="1027050"/>
            <a:chExt cx="277500" cy="249375"/>
          </a:xfrm>
        </p:grpSpPr>
        <p:sp>
          <p:nvSpPr>
            <p:cNvPr id="15" name="Google Shape;705;p35">
              <a:extLst>
                <a:ext uri="{FF2B5EF4-FFF2-40B4-BE49-F238E27FC236}">
                  <a16:creationId xmlns:a16="http://schemas.microsoft.com/office/drawing/2014/main" id="{29F775CB-731F-90E6-964B-2136CD700B7D}"/>
                </a:ext>
              </a:extLst>
            </p:cNvPr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" name="Google Shape;706;p35">
              <a:extLst>
                <a:ext uri="{FF2B5EF4-FFF2-40B4-BE49-F238E27FC236}">
                  <a16:creationId xmlns:a16="http://schemas.microsoft.com/office/drawing/2014/main" id="{D7CE80C4-7818-AD80-74F9-3876CA602AEF}"/>
                </a:ext>
              </a:extLst>
            </p:cNvPr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" name="Google Shape;707;p35">
              <a:extLst>
                <a:ext uri="{FF2B5EF4-FFF2-40B4-BE49-F238E27FC236}">
                  <a16:creationId xmlns:a16="http://schemas.microsoft.com/office/drawing/2014/main" id="{194979AA-0A8C-4987-CC79-C41EB1DDBEA9}"/>
                </a:ext>
              </a:extLst>
            </p:cNvPr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" name="Google Shape;708;p35">
              <a:extLst>
                <a:ext uri="{FF2B5EF4-FFF2-40B4-BE49-F238E27FC236}">
                  <a16:creationId xmlns:a16="http://schemas.microsoft.com/office/drawing/2014/main" id="{F3D4742E-CE28-5A40-CBCA-572E3F4E4033}"/>
                </a:ext>
              </a:extLst>
            </p:cNvPr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709;p35">
              <a:extLst>
                <a:ext uri="{FF2B5EF4-FFF2-40B4-BE49-F238E27FC236}">
                  <a16:creationId xmlns:a16="http://schemas.microsoft.com/office/drawing/2014/main" id="{DA3FD0C6-90EE-3B1C-11CC-7D4C1A21EA32}"/>
                </a:ext>
              </a:extLst>
            </p:cNvPr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0" name="Google Shape;704;p35">
            <a:extLst>
              <a:ext uri="{FF2B5EF4-FFF2-40B4-BE49-F238E27FC236}">
                <a16:creationId xmlns:a16="http://schemas.microsoft.com/office/drawing/2014/main" id="{A089DA4C-BA96-000D-4015-A9C182275E9A}"/>
              </a:ext>
            </a:extLst>
          </p:cNvPr>
          <p:cNvGrpSpPr/>
          <p:nvPr/>
        </p:nvGrpSpPr>
        <p:grpSpPr>
          <a:xfrm>
            <a:off x="2045674" y="5388192"/>
            <a:ext cx="366855" cy="356108"/>
            <a:chOff x="4759875" y="1027050"/>
            <a:chExt cx="277500" cy="249375"/>
          </a:xfrm>
        </p:grpSpPr>
        <p:sp>
          <p:nvSpPr>
            <p:cNvPr id="21" name="Google Shape;705;p35">
              <a:extLst>
                <a:ext uri="{FF2B5EF4-FFF2-40B4-BE49-F238E27FC236}">
                  <a16:creationId xmlns:a16="http://schemas.microsoft.com/office/drawing/2014/main" id="{822BC38D-F5CF-5EED-BD16-49B3785A526C}"/>
                </a:ext>
              </a:extLst>
            </p:cNvPr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" name="Google Shape;706;p35">
              <a:extLst>
                <a:ext uri="{FF2B5EF4-FFF2-40B4-BE49-F238E27FC236}">
                  <a16:creationId xmlns:a16="http://schemas.microsoft.com/office/drawing/2014/main" id="{B135DDE2-10E1-4203-1DB5-83B98368D971}"/>
                </a:ext>
              </a:extLst>
            </p:cNvPr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" name="Google Shape;707;p35">
              <a:extLst>
                <a:ext uri="{FF2B5EF4-FFF2-40B4-BE49-F238E27FC236}">
                  <a16:creationId xmlns:a16="http://schemas.microsoft.com/office/drawing/2014/main" id="{A6BBCCDE-4397-E9CE-3993-F4FDFE4DCDDF}"/>
                </a:ext>
              </a:extLst>
            </p:cNvPr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" name="Google Shape;708;p35">
              <a:extLst>
                <a:ext uri="{FF2B5EF4-FFF2-40B4-BE49-F238E27FC236}">
                  <a16:creationId xmlns:a16="http://schemas.microsoft.com/office/drawing/2014/main" id="{79D35653-BFD8-9412-9D81-0041F711811D}"/>
                </a:ext>
              </a:extLst>
            </p:cNvPr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" name="Google Shape;709;p35">
              <a:extLst>
                <a:ext uri="{FF2B5EF4-FFF2-40B4-BE49-F238E27FC236}">
                  <a16:creationId xmlns:a16="http://schemas.microsoft.com/office/drawing/2014/main" id="{0B26AF36-76F7-34AC-A41D-EAAA4D30327F}"/>
                </a:ext>
              </a:extLst>
            </p:cNvPr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81CC95F5-9DB2-1297-D149-2811FB4F0C8A}"/>
              </a:ext>
            </a:extLst>
          </p:cNvPr>
          <p:cNvSpPr txBox="1"/>
          <p:nvPr/>
        </p:nvSpPr>
        <p:spPr>
          <a:xfrm>
            <a:off x="298741" y="3460434"/>
            <a:ext cx="8633237" cy="1794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5000"/>
              </a:lnSpc>
              <a:buClr>
                <a:schemeClr val="dk2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Высокая стоимость и необходимость предоплаты ограничивают доступность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,</a:t>
            </a: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 отсутствие гибкости в изменении или отмене брони.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38100" indent="0">
              <a:buNone/>
            </a:pPr>
            <a:endParaRPr lang="fr-FR" sz="1400" dirty="0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50C603BB-A17A-FA77-F9F9-E0F04FD07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620" y="1417537"/>
            <a:ext cx="2354495" cy="1785030"/>
          </a:xfrm>
          <a:prstGeom prst="rect">
            <a:avLst/>
          </a:prstGeom>
        </p:spPr>
      </p:pic>
      <p:sp>
        <p:nvSpPr>
          <p:cNvPr id="167" name="Slide Number Placeholder 15">
            <a:extLst>
              <a:ext uri="{FF2B5EF4-FFF2-40B4-BE49-F238E27FC236}">
                <a16:creationId xmlns:a16="http://schemas.microsoft.com/office/drawing/2014/main" id="{C9871B23-8E21-0FD6-59E7-6F81AFAAF1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9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build="p"/>
      <p:bldP spid="185" grpId="1" build="p"/>
      <p:bldP spid="11" grpId="0"/>
      <p:bldP spid="13" grpId="0"/>
      <p:bldP spid="165" grpId="0"/>
      <p:bldP spid="165" grpId="1"/>
    </p:bldLst>
  </p:timing>
</p:sld>
</file>

<file path=ppt/theme/theme1.xml><?xml version="1.0" encoding="utf-8"?>
<a:theme xmlns:a="http://schemas.openxmlformats.org/drawingml/2006/main" name="0174_Manhattan_Template_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F5C91C"/>
      </a:accent1>
      <a:accent2>
        <a:srgbClr val="171717"/>
      </a:accent2>
      <a:accent3>
        <a:srgbClr val="0000FF"/>
      </a:accent3>
      <a:accent4>
        <a:srgbClr val="4A86E8"/>
      </a:accent4>
      <a:accent5>
        <a:srgbClr val="00FFFF"/>
      </a:accent5>
      <a:accent6>
        <a:srgbClr val="00FF00"/>
      </a:accent6>
      <a:hlink>
        <a:srgbClr val="17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1165</Words>
  <Application>Microsoft Office PowerPoint</Application>
  <PresentationFormat>Widescreen</PresentationFormat>
  <Paragraphs>163</Paragraphs>
  <Slides>14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Barlow Condensed</vt:lpstr>
      <vt:lpstr>Segoe UI</vt:lpstr>
      <vt:lpstr>Calibri</vt:lpstr>
      <vt:lpstr>Wingdings</vt:lpstr>
      <vt:lpstr>PT Sans Narrow</vt:lpstr>
      <vt:lpstr>Times New Roman</vt:lpstr>
      <vt:lpstr>Symbol</vt:lpstr>
      <vt:lpstr>0174_Manhattan_Template_SlidesMania</vt:lpstr>
      <vt:lpstr>LA RESERVE</vt:lpstr>
      <vt:lpstr>Текущие ограничения и неудобства бронирования</vt:lpstr>
      <vt:lpstr>Рестораны среднего и высокого класса</vt:lpstr>
      <vt:lpstr>ПРЕДЛАГАЕМОЕ РЕШЕНИЕ</vt:lpstr>
      <vt:lpstr>СРЕДСТВА РЕАЛИЗАЦИИ</vt:lpstr>
      <vt:lpstr>ДИАГРАММА     ПРЕЦЕДЕНТОВ </vt:lpstr>
      <vt:lpstr>ДИАГРАММА ERD</vt:lpstr>
      <vt:lpstr>ДИАГРАММА         КЛАССОВ  </vt:lpstr>
      <vt:lpstr>ПРЕИМУЩЕСТВА</vt:lpstr>
      <vt:lpstr>PowerPoint Presentation</vt:lpstr>
      <vt:lpstr>PowerPoint Presentation</vt:lpstr>
      <vt:lpstr>PowerPoint Presentation</vt:lpstr>
      <vt:lpstr>ЗАКЛЮЧЕНИЕ</vt:lpstr>
      <vt:lpstr>LA RESERVE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RESERVE</dc:title>
  <dc:creator>Admin</dc:creator>
  <cp:lastModifiedBy>Jawhar Maatouk</cp:lastModifiedBy>
  <cp:revision>56</cp:revision>
  <dcterms:modified xsi:type="dcterms:W3CDTF">2024-05-29T13:33:22Z</dcterms:modified>
</cp:coreProperties>
</file>